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72" r:id="rId3"/>
    <p:sldId id="258" r:id="rId4"/>
    <p:sldId id="273" r:id="rId5"/>
    <p:sldId id="274" r:id="rId6"/>
    <p:sldId id="275" r:id="rId7"/>
    <p:sldId id="327" r:id="rId8"/>
    <p:sldId id="261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4" autoAdjust="0"/>
    <p:restoredTop sz="94710" autoAdjust="0"/>
  </p:normalViewPr>
  <p:slideViewPr>
    <p:cSldViewPr snapToGrid="0">
      <p:cViewPr varScale="1">
        <p:scale>
          <a:sx n="80" d="100"/>
          <a:sy n="80" d="100"/>
        </p:scale>
        <p:origin x="48" y="4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汪辉、郭庭任、周逸凡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音乐节奏可视化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616E0689-E2F3-44A8-A142-CFAC60F88942}"/>
              </a:ext>
            </a:extLst>
          </p:cNvPr>
          <p:cNvSpPr txBox="1">
            <a:spLocks/>
          </p:cNvSpPr>
          <p:nvPr/>
        </p:nvSpPr>
        <p:spPr>
          <a:xfrm>
            <a:off x="9832921" y="5368166"/>
            <a:ext cx="1687567" cy="269309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2021/12/31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05844" y="5017678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1600" b="1" dirty="0"/>
                <a:t>展望和讨论</a:t>
              </a:r>
            </a:p>
          </p:txBody>
        </p:sp>
        <p:sp>
          <p:nvSpPr>
            <p:cNvPr id="14" name="íśľíďe">
              <a:extLst>
                <a:ext uri="{FF2B5EF4-FFF2-40B4-BE49-F238E27FC236}">
                  <a16:creationId xmlns:a16="http://schemas.microsoft.com/office/drawing/2014/main" id="{889E92F7-69A5-441F-8629-BA0CBCAD9F45}"/>
                </a:ext>
              </a:extLst>
            </p:cNvPr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05844" y="4139102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1600" b="1" dirty="0"/>
                <a:t>可视化内容</a:t>
              </a:r>
            </a:p>
          </p:txBody>
        </p:sp>
        <p:sp>
          <p:nvSpPr>
            <p:cNvPr id="16" name="ïṣḷiḑé">
              <a:extLst>
                <a:ext uri="{FF2B5EF4-FFF2-40B4-BE49-F238E27FC236}">
                  <a16:creationId xmlns:a16="http://schemas.microsoft.com/office/drawing/2014/main" id="{0418EEEE-E53D-41BF-8D2D-64DFC89A76FF}"/>
                </a:ext>
              </a:extLst>
            </p:cNvPr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05844" y="3260526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1600" b="1" dirty="0"/>
                <a:t>音频节奏分析</a:t>
              </a:r>
            </a:p>
          </p:txBody>
        </p:sp>
        <p:sp>
          <p:nvSpPr>
            <p:cNvPr id="18" name="íṧ1íḋè">
              <a:extLst>
                <a:ext uri="{FF2B5EF4-FFF2-40B4-BE49-F238E27FC236}">
                  <a16:creationId xmlns:a16="http://schemas.microsoft.com/office/drawing/2014/main" id="{D1F5375C-1DAD-43E9-AAF5-2E34C94F3348}"/>
                </a:ext>
              </a:extLst>
            </p:cNvPr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05844" y="2381950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1600" b="1" dirty="0"/>
                <a:t>开发环境</a:t>
              </a:r>
            </a:p>
          </p:txBody>
        </p:sp>
        <p:sp>
          <p:nvSpPr>
            <p:cNvPr id="20" name="iṣ1ïḋê">
              <a:extLst>
                <a:ext uri="{FF2B5EF4-FFF2-40B4-BE49-F238E27FC236}">
                  <a16:creationId xmlns:a16="http://schemas.microsoft.com/office/drawing/2014/main" id="{30C1C854-FD0E-4183-9705-F4C24B458771}"/>
                </a:ext>
              </a:extLst>
            </p:cNvPr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05844" y="1503374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zh-CN" altLang="en-US" sz="1600" b="1" dirty="0"/>
                <a:t>实验工作</a:t>
              </a:r>
            </a:p>
          </p:txBody>
        </p:sp>
        <p:sp>
          <p:nvSpPr>
            <p:cNvPr id="22" name="işļïḑê">
              <a:extLst>
                <a:ext uri="{FF2B5EF4-FFF2-40B4-BE49-F238E27FC236}">
                  <a16:creationId xmlns:a16="http://schemas.microsoft.com/office/drawing/2014/main" id="{74478B70-EA34-4DA2-A4B7-2043B716C17C}"/>
                </a:ext>
              </a:extLst>
            </p:cNvPr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text.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实验主要工作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3471999"/>
            <a:ext cx="10850564" cy="1289653"/>
          </a:xfrm>
        </p:spPr>
        <p:txBody>
          <a:bodyPr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2400" dirty="0"/>
              <a:t>提取音乐文件的主要特征</a:t>
            </a:r>
            <a:endParaRPr lang="en-US" altLang="zh-CN" sz="2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2400" dirty="0"/>
              <a:t>计算可视化模型</a:t>
            </a:r>
            <a:endParaRPr lang="en-US" altLang="zh-CN" sz="2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2400" dirty="0"/>
              <a:t>搭建可视化内容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20211231_000808">
            <a:hlinkClick r:id="" action="ppaction://media"/>
            <a:extLst>
              <a:ext uri="{FF2B5EF4-FFF2-40B4-BE49-F238E27FC236}">
                <a16:creationId xmlns:a16="http://schemas.microsoft.com/office/drawing/2014/main" id="{3FBD77AD-EAD1-4056-9D66-35C13EF20B3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27905" y="3471999"/>
            <a:ext cx="4992583" cy="33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Python3.9.8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librosa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pygame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numpy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50" name="Picture 2" descr="Librosa">
            <a:extLst>
              <a:ext uri="{FF2B5EF4-FFF2-40B4-BE49-F238E27FC236}">
                <a16:creationId xmlns:a16="http://schemas.microsoft.com/office/drawing/2014/main" id="{713C55E8-4F4D-4836-AF9D-BD5EE5BD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81" y="4975819"/>
            <a:ext cx="30480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game 1.9.5">
            <a:extLst>
              <a:ext uri="{FF2B5EF4-FFF2-40B4-BE49-F238E27FC236}">
                <a16:creationId xmlns:a16="http://schemas.microsoft.com/office/drawing/2014/main" id="{329EE678-462D-4593-821B-58B90847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35" y="4801704"/>
            <a:ext cx="4032008" cy="15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ro">
            <a:extLst>
              <a:ext uri="{FF2B5EF4-FFF2-40B4-BE49-F238E27FC236}">
                <a16:creationId xmlns:a16="http://schemas.microsoft.com/office/drawing/2014/main" id="{B681018E-D0D4-4002-A2FD-60BAC68E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97" y="4469642"/>
            <a:ext cx="2260126" cy="22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7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198607-6564-46C3-82DE-CC888B903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659696"/>
            <a:ext cx="8026400" cy="18605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音频节奏提取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3471999"/>
            <a:ext cx="10850564" cy="3064268"/>
          </a:xfrm>
        </p:spPr>
        <p:txBody>
          <a:bodyPr>
            <a:normAutofit fontScale="92500" lnSpcReduction="1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librosa.load</a:t>
            </a:r>
            <a:endParaRPr lang="en-US" altLang="zh-CN" sz="1400" dirty="0"/>
          </a:p>
          <a:p>
            <a:pPr lvl="0"/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读取音频文件。默认采样率是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22050</a:t>
            </a: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，如果要保留音频的原始采样率，使用</a:t>
            </a:r>
            <a:r>
              <a:rPr lang="en-US" altLang="zh-CN" dirty="0" err="1">
                <a:solidFill>
                  <a:schemeClr val="tx1">
                    <a:tint val="75000"/>
                  </a:schemeClr>
                </a:solidFill>
              </a:rPr>
              <a:t>sr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 = None</a:t>
            </a: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。</a:t>
            </a:r>
            <a:endParaRPr lang="en-US" altLang="zh-CN" dirty="0">
              <a:solidFill>
                <a:schemeClr val="tx1">
                  <a:tint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librosa.stft</a:t>
            </a:r>
            <a:endParaRPr lang="en-US" altLang="zh-CN" sz="1400" dirty="0"/>
          </a:p>
          <a:p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短时傅立叶变换（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STFT</a:t>
            </a: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），返回一个复数矩阵使得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D(</a:t>
            </a:r>
            <a:r>
              <a:rPr lang="en-US" altLang="zh-CN" dirty="0" err="1">
                <a:solidFill>
                  <a:schemeClr val="tx1">
                    <a:tint val="75000"/>
                  </a:schemeClr>
                </a:solidFill>
              </a:rPr>
              <a:t>f,t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)</a:t>
            </a:r>
          </a:p>
          <a:p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复数的实部：</a:t>
            </a:r>
            <a:r>
              <a:rPr lang="en-US" altLang="zh-CN" dirty="0" err="1">
                <a:solidFill>
                  <a:schemeClr val="tx1">
                    <a:tint val="75000"/>
                  </a:schemeClr>
                </a:solidFill>
              </a:rPr>
              <a:t>np.abs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(D(</a:t>
            </a:r>
            <a:r>
              <a:rPr lang="en-US" altLang="zh-CN" dirty="0" err="1">
                <a:solidFill>
                  <a:schemeClr val="tx1">
                    <a:tint val="75000"/>
                  </a:schemeClr>
                </a:solidFill>
              </a:rPr>
              <a:t>f,t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))</a:t>
            </a: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频率的振幅，复数的虚部：</a:t>
            </a:r>
            <a:r>
              <a:rPr lang="en-US" altLang="zh-CN" dirty="0" err="1">
                <a:solidFill>
                  <a:schemeClr val="tx1">
                    <a:tint val="75000"/>
                  </a:schemeClr>
                </a:solidFill>
              </a:rPr>
              <a:t>np.angle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(D(</a:t>
            </a:r>
            <a:r>
              <a:rPr lang="en-US" altLang="zh-CN" dirty="0" err="1">
                <a:solidFill>
                  <a:schemeClr val="tx1">
                    <a:tint val="75000"/>
                  </a:schemeClr>
                </a:solidFill>
              </a:rPr>
              <a:t>f,t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))</a:t>
            </a: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频率的相位</a:t>
            </a:r>
            <a:endParaRPr lang="en-US" altLang="zh-CN" sz="1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librosa.amplitude_to_db</a:t>
            </a:r>
            <a:endParaRPr lang="en-US" altLang="zh-CN" sz="1400" dirty="0"/>
          </a:p>
          <a:p>
            <a:pPr lvl="0">
              <a:lnSpc>
                <a:spcPct val="160000"/>
              </a:lnSpc>
            </a:pP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将幅度频谱转换为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dB</a:t>
            </a: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标度频谱，对信号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S</a:t>
            </a: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取对数</a:t>
            </a:r>
            <a:endParaRPr lang="en-US" altLang="zh-CN" dirty="0">
              <a:solidFill>
                <a:schemeClr val="tx1">
                  <a:tint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librosa.core.frames_to_time</a:t>
            </a:r>
            <a:endParaRPr lang="en-US" altLang="zh-CN" sz="1400" dirty="0"/>
          </a:p>
          <a:p>
            <a:pPr>
              <a:lnSpc>
                <a:spcPct val="160000"/>
              </a:lnSpc>
            </a:pP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帧数转换为时间</a:t>
            </a:r>
            <a:endParaRPr lang="en-US" altLang="zh-CN" dirty="0">
              <a:solidFill>
                <a:schemeClr val="tx1">
                  <a:tint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librosa.core.fft_frequencies</a:t>
            </a:r>
            <a:endParaRPr lang="en-US" altLang="zh-CN" sz="1400" dirty="0"/>
          </a:p>
          <a:p>
            <a:pPr lvl="0">
              <a:lnSpc>
                <a:spcPct val="160000"/>
              </a:lnSpc>
            </a:pPr>
            <a:r>
              <a:rPr lang="en-US" altLang="zh-CN" dirty="0" err="1">
                <a:solidFill>
                  <a:schemeClr val="tx1">
                    <a:tint val="75000"/>
                  </a:schemeClr>
                </a:solidFill>
              </a:rPr>
              <a:t>numpy.fft.fftfreq</a:t>
            </a:r>
            <a:r>
              <a:rPr lang="en-US" altLang="zh-CN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的替代实现</a:t>
            </a:r>
            <a:endParaRPr lang="en-US" altLang="zh-CN" dirty="0">
              <a:solidFill>
                <a:schemeClr val="tx1">
                  <a:tint val="75000"/>
                </a:schemeClr>
              </a:solidFill>
            </a:endParaRPr>
          </a:p>
          <a:p>
            <a:pPr lvl="0"/>
            <a:endParaRPr lang="en-US" altLang="zh-CN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lvl="0"/>
            <a:endParaRPr lang="en-US" altLang="zh-CN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lvl="0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47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3472000"/>
            <a:ext cx="10850564" cy="1082874"/>
          </a:xfrm>
        </p:spPr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遍历特征，计算圆周的对应顶点</a:t>
            </a:r>
            <a:endParaRPr lang="en-US" altLang="zh-CN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/>
              <a:t>由提取的节奏特征，计算可视化画面</a:t>
            </a:r>
            <a:endParaRPr lang="en-US" altLang="zh-CN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9BDF46-BFAB-40D1-8ADC-1489A3E94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878273"/>
            <a:ext cx="7380100" cy="8756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0EB636-0FC0-4B9C-ABD7-0581583B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71" y="4596483"/>
            <a:ext cx="6989425" cy="14488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30C3B2-F798-4372-A513-5ED216992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263" y="3602960"/>
            <a:ext cx="2909225" cy="30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展望和讨论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3471999"/>
            <a:ext cx="10850564" cy="3386001"/>
          </a:xfrm>
        </p:spPr>
        <p:txBody>
          <a:bodyPr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dirty="0"/>
              <a:t>存在的问题</a:t>
            </a:r>
            <a:endParaRPr lang="en-US" altLang="zh-CN" sz="1600" dirty="0"/>
          </a:p>
          <a:p>
            <a:pPr lvl="0"/>
            <a:r>
              <a:rPr lang="zh-CN" altLang="en-US" sz="1600" dirty="0"/>
              <a:t>图案内容基于分贝变化，缺乏频率的反馈</a:t>
            </a:r>
            <a:endParaRPr lang="en-US" altLang="zh-CN" sz="1600" dirty="0"/>
          </a:p>
          <a:p>
            <a:pPr lvl="0"/>
            <a:r>
              <a:rPr lang="zh-CN" altLang="en-US" sz="1600" dirty="0"/>
              <a:t>可视化内容可进一步丰富</a:t>
            </a:r>
            <a:endParaRPr lang="en-US" altLang="zh-CN" sz="16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dirty="0"/>
              <a:t>改进的方案</a:t>
            </a:r>
            <a:endParaRPr lang="en-US" altLang="zh-CN" sz="1600" dirty="0"/>
          </a:p>
          <a:p>
            <a:pPr lvl="0"/>
            <a:r>
              <a:rPr lang="zh-CN" altLang="en-US" sz="1600" dirty="0"/>
              <a:t>更多的音乐特征</a:t>
            </a:r>
            <a:endParaRPr lang="en-US" altLang="zh-CN" sz="1600" dirty="0"/>
          </a:p>
          <a:p>
            <a:pPr lvl="0"/>
            <a:r>
              <a:rPr lang="zh-CN" altLang="en-US" sz="1600" dirty="0"/>
              <a:t>动态加载图片取代多边形作画</a:t>
            </a:r>
            <a:endParaRPr lang="en-US" altLang="zh-CN" sz="16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600" dirty="0"/>
              <a:t>潜在的用途</a:t>
            </a:r>
            <a:endParaRPr lang="en-US" altLang="zh-CN" sz="1600" dirty="0"/>
          </a:p>
          <a:p>
            <a:pPr lvl="0"/>
            <a:r>
              <a:rPr lang="zh-CN" altLang="en-US" sz="1600" dirty="0"/>
              <a:t>音乐播放器节奏可视化内容</a:t>
            </a:r>
            <a:endParaRPr lang="en-US" altLang="zh-CN" sz="1600" dirty="0"/>
          </a:p>
          <a:p>
            <a:pPr lvl="0"/>
            <a:r>
              <a:rPr lang="zh-CN" altLang="en-US" sz="1600" dirty="0"/>
              <a:t>音乐节奏游戏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CD0C9-B891-40EF-9C5E-0E88A8FD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221" y="4828851"/>
            <a:ext cx="6821267" cy="186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6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r>
              <a:rPr lang="en-US" altLang="zh-CN" dirty="0"/>
              <a:t>For Watching</a:t>
            </a:r>
            <a:r>
              <a:rPr lang="en-US" altLang="zh-CN" b="0" dirty="0"/>
              <a:t>.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汪辉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2021/12/31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288</TotalTime>
  <Words>322</Words>
  <Application>Microsoft Office PowerPoint</Application>
  <PresentationFormat>宽屏</PresentationFormat>
  <Paragraphs>63</Paragraphs>
  <Slides>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微软雅黑</vt:lpstr>
      <vt:lpstr>Arial</vt:lpstr>
      <vt:lpstr>Calibri</vt:lpstr>
      <vt:lpstr>Impact</vt:lpstr>
      <vt:lpstr>主题5</vt:lpstr>
      <vt:lpstr>音乐节奏可视化</vt:lpstr>
      <vt:lpstr>PowerPoint 演示文稿</vt:lpstr>
      <vt:lpstr>实验主要工作</vt:lpstr>
      <vt:lpstr>开发环境</vt:lpstr>
      <vt:lpstr>音频节奏提取</vt:lpstr>
      <vt:lpstr>可视化内容</vt:lpstr>
      <vt:lpstr>展望和讨论</vt:lpstr>
      <vt:lpstr>Thanks For Watching.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WANG MICHAEL</cp:lastModifiedBy>
  <cp:revision>42</cp:revision>
  <cp:lastPrinted>2018-02-05T16:00:00Z</cp:lastPrinted>
  <dcterms:created xsi:type="dcterms:W3CDTF">2018-02-05T16:00:00Z</dcterms:created>
  <dcterms:modified xsi:type="dcterms:W3CDTF">2021-12-30T16:42:05Z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